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Quattrocento Sans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8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78ProJilGeFIR136tR6rb3R4Q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7DEF5A-807B-4C3C-B9FB-ECF516A73DA0}">
  <a:tblStyle styleId="{6A7DEF5A-807B-4C3C-B9FB-ECF516A73D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>
        <p:guide pos="4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9" name="Google Shape;18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2" name="Google Shape;2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9" name="Google Shape;2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7" name="Google Shape;24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5" name="Google Shape;25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9" name="Google Shape;27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6" name="Google Shape;2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2" name="Google Shape;31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6" name="Google Shape;33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5" name="Google Shape;34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3" name="Google Shape;35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3" name="Google Shape;9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">
  <p:cSld name="Title 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4645152" y="1837944"/>
            <a:ext cx="6967728" cy="2624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Quattrocento Sans"/>
              <a:buNone/>
              <a:defRPr sz="4400" b="0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525"/>
            <a:ext cx="4171950" cy="68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rt Art">
  <p:cSld name="Smart Ar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title"/>
          </p:nvPr>
        </p:nvSpPr>
        <p:spPr>
          <a:xfrm>
            <a:off x="762000" y="715964"/>
            <a:ext cx="9144000" cy="64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Quattrocento Sans"/>
              <a:buNone/>
              <a:defRPr sz="4000"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Pattern Content">
  <p:cSld name="Left Pattern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 txBox="1">
            <a:spLocks noGrp="1"/>
          </p:cNvSpPr>
          <p:nvPr>
            <p:ph type="body" idx="1"/>
          </p:nvPr>
        </p:nvSpPr>
        <p:spPr>
          <a:xfrm>
            <a:off x="4648201" y="1905000"/>
            <a:ext cx="6960704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>
                <a:solidFill>
                  <a:srgbClr val="3F3F3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6025" y="242887"/>
            <a:ext cx="3629025" cy="63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0"/>
          <p:cNvSpPr txBox="1">
            <a:spLocks noGrp="1"/>
          </p:cNvSpPr>
          <p:nvPr>
            <p:ph type="title"/>
          </p:nvPr>
        </p:nvSpPr>
        <p:spPr>
          <a:xfrm>
            <a:off x="4648201" y="715961"/>
            <a:ext cx="6960704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  <a:defRPr sz="40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928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ttom Pattern Black">
  <p:cSld name="Bottom Pattern Blac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Quattrocento Sans"/>
              <a:buNone/>
              <a:defRPr sz="4000" b="1" i="0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1"/>
          <p:cNvPicPr preferRelativeResize="0"/>
          <p:nvPr/>
        </p:nvPicPr>
        <p:blipFill rotWithShape="1">
          <a:blip r:embed="rId2">
            <a:alphaModFix/>
          </a:blip>
          <a:srcRect r="365"/>
          <a:stretch/>
        </p:blipFill>
        <p:spPr>
          <a:xfrm>
            <a:off x="44450" y="5638800"/>
            <a:ext cx="1214755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etti Content Purple">
  <p:cSld name="Confetti Content Purple">
    <p:bg>
      <p:bgPr>
        <a:solidFill>
          <a:schemeClr val="accent4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2"/>
          <p:cNvSpPr txBox="1"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Quattrocento Sans"/>
              <a:buNone/>
              <a:defRPr sz="4000" b="1" i="0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body" idx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5037" y="6086475"/>
            <a:ext cx="595312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71512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 Content">
  <p:cSld name="Two Phot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>
                <a:solidFill>
                  <a:srgbClr val="3F3F3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>
            <a:spLocks noGrp="1"/>
          </p:cNvSpPr>
          <p:nvPr>
            <p:ph type="pic" idx="2"/>
          </p:nvPr>
        </p:nvSpPr>
        <p:spPr>
          <a:xfrm>
            <a:off x="6858000" y="3444081"/>
            <a:ext cx="4572000" cy="2362200"/>
          </a:xfrm>
          <a:prstGeom prst="rect">
            <a:avLst/>
          </a:prstGeom>
          <a:solidFill>
            <a:srgbClr val="F2DFDB"/>
          </a:solidFill>
          <a:ln>
            <a:noFill/>
          </a:ln>
        </p:spPr>
      </p:sp>
      <p:sp>
        <p:nvSpPr>
          <p:cNvPr id="34" name="Google Shape;34;p33"/>
          <p:cNvSpPr>
            <a:spLocks noGrp="1"/>
          </p:cNvSpPr>
          <p:nvPr>
            <p:ph type="pic" idx="3"/>
          </p:nvPr>
        </p:nvSpPr>
        <p:spPr>
          <a:xfrm>
            <a:off x="6858000" y="715963"/>
            <a:ext cx="4572000" cy="2362200"/>
          </a:xfrm>
          <a:prstGeom prst="rect">
            <a:avLst/>
          </a:prstGeom>
          <a:solidFill>
            <a:srgbClr val="F2DFDB"/>
          </a:solidFill>
          <a:ln>
            <a:noFill/>
          </a:ln>
        </p:spPr>
      </p:sp>
      <p:pic>
        <p:nvPicPr>
          <p:cNvPr id="35" name="Google Shape;35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05500"/>
            <a:ext cx="12192000" cy="9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3"/>
          <p:cNvSpPr txBox="1"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  <a:defRPr sz="40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Pattern Content">
  <p:cSld name="Right Pattern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>
                <a:solidFill>
                  <a:srgbClr val="3F3F3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" name="Google Shape;3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3875" y="266700"/>
            <a:ext cx="4048125" cy="59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761999" y="715961"/>
            <a:ext cx="6476999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  <a:defRPr sz="40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ttom Pattern White">
  <p:cSld name="Bottom Pattern Whi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title"/>
          </p:nvPr>
        </p:nvSpPr>
        <p:spPr>
          <a:xfrm>
            <a:off x="762000" y="716577"/>
            <a:ext cx="106680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735"/>
              </a:buClr>
              <a:buSzPts val="4000"/>
              <a:buFont typeface="Quattrocento Sans"/>
              <a:buNone/>
              <a:defRPr sz="4000" b="1" i="0" cap="none">
                <a:solidFill>
                  <a:srgbClr val="97473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4" name="Google Shape;4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905500"/>
            <a:ext cx="121920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etti Content Blue">
  <p:cSld name="Confetti Content Blue">
    <p:bg>
      <p:bgPr>
        <a:solidFill>
          <a:schemeClr val="accent3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6"/>
          <p:cNvSpPr txBox="1">
            <a:spLocks noGrp="1"/>
          </p:cNvSpPr>
          <p:nvPr>
            <p:ph type="title"/>
          </p:nvPr>
        </p:nvSpPr>
        <p:spPr>
          <a:xfrm>
            <a:off x="1525301" y="1995467"/>
            <a:ext cx="914139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Quattrocento Sans"/>
              <a:buNone/>
              <a:defRPr sz="4000" b="1" i="0" cap="none">
                <a:solidFill>
                  <a:schemeClr val="accent4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2150" y="6086475"/>
            <a:ext cx="595312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71512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hoto Content">
  <p:cSld name="One Photo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7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53340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>
                <a:solidFill>
                  <a:srgbClr val="3F3F3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>
                <a:solidFill>
                  <a:srgbClr val="3F3F3F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37"/>
          <p:cNvSpPr>
            <a:spLocks noGrp="1"/>
          </p:cNvSpPr>
          <p:nvPr>
            <p:ph type="pic" idx="2"/>
          </p:nvPr>
        </p:nvSpPr>
        <p:spPr>
          <a:xfrm>
            <a:off x="6858000" y="715963"/>
            <a:ext cx="4572000" cy="4654823"/>
          </a:xfrm>
          <a:prstGeom prst="rect">
            <a:avLst/>
          </a:prstGeom>
          <a:solidFill>
            <a:srgbClr val="F2DFDB"/>
          </a:solidFill>
          <a:ln>
            <a:noFill/>
          </a:ln>
        </p:spPr>
      </p:sp>
      <p:pic>
        <p:nvPicPr>
          <p:cNvPr id="53" name="Google Shape;53;p37"/>
          <p:cNvPicPr preferRelativeResize="0"/>
          <p:nvPr/>
        </p:nvPicPr>
        <p:blipFill rotWithShape="1">
          <a:blip r:embed="rId2">
            <a:alphaModFix/>
          </a:blip>
          <a:srcRect r="365"/>
          <a:stretch/>
        </p:blipFill>
        <p:spPr>
          <a:xfrm>
            <a:off x="44450" y="5638800"/>
            <a:ext cx="1214755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  <a:defRPr sz="4000" b="1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Quattrocento Sans"/>
              <a:buNone/>
              <a:defRPr sz="4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>
            <a:spLocks noGrp="1"/>
          </p:cNvSpPr>
          <p:nvPr>
            <p:ph type="ctrTitle" idx="4294967295"/>
          </p:nvPr>
        </p:nvSpPr>
        <p:spPr>
          <a:xfrm>
            <a:off x="4641036" y="1840275"/>
            <a:ext cx="6963135" cy="261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Quattrocento Sans"/>
              <a:buNone/>
            </a:pPr>
            <a:r>
              <a:rPr lang="ru-RU" sz="44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/>
            </a:r>
            <a:br>
              <a:rPr lang="ru-RU" sz="44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</a:br>
            <a:r>
              <a:rPr lang="ru-RU" sz="3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Эффективная комбинаторика препаратов </a:t>
            </a:r>
            <a:r>
              <a:rPr lang="ru-RU" sz="3600" b="1" i="0" u="none" strike="noStrike" cap="none">
                <a:solidFill>
                  <a:schemeClr val="accent3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Ondevie le Visage </a:t>
            </a:r>
            <a:r>
              <a:rPr lang="ru-RU" sz="36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для ухода в салоне и дома</a:t>
            </a:r>
            <a:endParaRPr sz="3600" b="0" i="0" u="none" strike="noStrike" cap="none">
              <a:solidFill>
                <a:schemeClr val="accent5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7450" y="31234"/>
            <a:ext cx="1900726" cy="190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1452730" y="886428"/>
            <a:ext cx="914139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Протокол процедуры с витамином С Ondevie le visage</a:t>
            </a:r>
            <a:endParaRPr/>
          </a:p>
        </p:txBody>
      </p:sp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860994" y="2418877"/>
            <a:ext cx="10329520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ru-RU" sz="2400">
                <a:solidFill>
                  <a:srgbClr val="3F3F3F"/>
                </a:solidFill>
              </a:rPr>
              <a:t>Показания к процедуре, для тех, кто не загорает летом: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▪"/>
            </a:pPr>
            <a:r>
              <a:rPr lang="ru-RU" sz="2400">
                <a:solidFill>
                  <a:srgbClr val="3F3F3F"/>
                </a:solidFill>
              </a:rPr>
              <a:t>тусклый, неровный цвет лица;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▪"/>
            </a:pPr>
            <a:r>
              <a:rPr lang="ru-RU" sz="2400">
                <a:solidFill>
                  <a:srgbClr val="3F3F3F"/>
                </a:solidFill>
              </a:rPr>
              <a:t> пигментация;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▪"/>
            </a:pPr>
            <a:r>
              <a:rPr lang="ru-RU" sz="2400">
                <a:solidFill>
                  <a:srgbClr val="3F3F3F"/>
                </a:solidFill>
              </a:rPr>
              <a:t>следы постакне;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▪"/>
            </a:pPr>
            <a:r>
              <a:rPr lang="ru-RU" sz="2400">
                <a:solidFill>
                  <a:srgbClr val="3F3F3F"/>
                </a:solidFill>
              </a:rPr>
              <a:t>купероз; 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▪"/>
            </a:pPr>
            <a:r>
              <a:rPr lang="ru-RU" sz="2400">
                <a:solidFill>
                  <a:srgbClr val="3F3F3F"/>
                </a:solidFill>
              </a:rPr>
              <a:t>расширенные поры;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Noto Sans Symbols"/>
              <a:buChar char="▪"/>
            </a:pPr>
            <a:r>
              <a:rPr lang="ru-RU" sz="2400">
                <a:solidFill>
                  <a:srgbClr val="3F3F3F"/>
                </a:solidFill>
              </a:rPr>
              <a:t>сниженный тонус и тургор. </a:t>
            </a:r>
            <a:endParaRPr sz="2400">
              <a:solidFill>
                <a:srgbClr val="3F3F3F"/>
              </a:solidFill>
            </a:endParaRPr>
          </a:p>
          <a:p>
            <a:pPr marL="28575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rgbClr val="3F3F3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ru-RU" sz="2400" b="1">
                <a:solidFill>
                  <a:srgbClr val="3F3F3F"/>
                </a:solidFill>
              </a:rPr>
              <a:t>Процедура выполняется курсом 8-10 раз, 1 раз в 7-10 дней!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3F3F3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>
              <a:solidFill>
                <a:srgbClr val="3F3F3F"/>
              </a:solidFill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8665" y="2562694"/>
            <a:ext cx="3772478" cy="251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title"/>
          </p:nvPr>
        </p:nvSpPr>
        <p:spPr>
          <a:xfrm>
            <a:off x="776514" y="623538"/>
            <a:ext cx="10668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Протокол процедуры с витамином С Ondevie le visage</a:t>
            </a:r>
            <a:endParaRPr/>
          </a:p>
        </p:txBody>
      </p:sp>
      <p:graphicFrame>
        <p:nvGraphicFramePr>
          <p:cNvPr id="185" name="Google Shape;185;p11"/>
          <p:cNvGraphicFramePr/>
          <p:nvPr>
            <p:extLst>
              <p:ext uri="{D42A27DB-BD31-4B8C-83A1-F6EECF244321}">
                <p14:modId xmlns:p14="http://schemas.microsoft.com/office/powerpoint/2010/main" val="696858144"/>
              </p:ext>
            </p:extLst>
          </p:nvPr>
        </p:nvGraphicFramePr>
        <p:xfrm>
          <a:off x="907143" y="2554514"/>
          <a:ext cx="10080125" cy="3574750"/>
        </p:xfrm>
        <a:graphic>
          <a:graphicData uri="http://schemas.openxmlformats.org/drawingml/2006/table">
            <a:tbl>
              <a:tblPr>
                <a:noFill/>
                <a:tableStyleId>{6A7DEF5A-807B-4C3C-B9FB-ECF516A73DA0}</a:tableStyleId>
              </a:tblPr>
              <a:tblGrid>
                <a:gridCol w="2016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6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4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5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5300"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Очищающий гель с </a:t>
                      </a: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АНА, </a:t>
                      </a: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нанести небольшое количество геля на 2-3 минуты на лицо, шею, декольте, обильно смыть водой</a:t>
                      </a:r>
                      <a:endParaRPr lang="ru-RU" sz="1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dirty="0" smtClean="0"/>
                        <a:t/>
                      </a:r>
                      <a:br>
                        <a:rPr lang="ru-RU" sz="1800" dirty="0" smtClean="0"/>
                      </a:b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Тоник с экстрактом огурца, нанести на ватные диски протереть лицо, шею, декольте</a:t>
                      </a:r>
                      <a:endParaRPr lang="ru-RU" sz="1800" b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dirty="0" smtClean="0"/>
                        <a:t/>
                      </a:r>
                      <a:br>
                        <a:rPr lang="ru-RU" sz="1800" dirty="0" smtClean="0"/>
                      </a:b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Quattrocento Sans" panose="020B0604020202020204" charset="0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0" i="0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Пилинг</a:t>
                      </a: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 для кожи с  </a:t>
                      </a: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пигментацией, </a:t>
                      </a: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наносим на 10-15 минут</a:t>
                      </a: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, обильно </a:t>
                      </a: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смыть водой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Quattrocento Sans"/>
                        <a:cs typeface="Times New Roman" panose="02020603050405020304" pitchFamily="18" charset="0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 Наносим</a:t>
                      </a:r>
                      <a:r>
                        <a:rPr lang="ru-RU" sz="1800" b="0" i="0" u="none" strike="noStrike" cap="non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 </a:t>
                      </a: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Концентрат </a:t>
                      </a: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с витамином </a:t>
                      </a: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С, не смывать </a:t>
                      </a: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+ маска с витамином </a:t>
                      </a: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С на 10-15 минут, смыть водой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Quattrocento Sans"/>
                        <a:cs typeface="Times New Roman" panose="02020603050405020304" pitchFamily="18" charset="0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0" i="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Концентрат с витамином С и крем с SPF 50</a:t>
                      </a:r>
                      <a:r>
                        <a:rPr lang="ru-RU" sz="1800" b="0" i="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+ наносим на все лицо, шею, декольте</a:t>
                      </a: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Quattrocento Sans"/>
                        <a:cs typeface="Times New Roman" panose="02020603050405020304" pitchFamily="18" charset="0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86" name="Google Shape;18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title"/>
          </p:nvPr>
        </p:nvSpPr>
        <p:spPr>
          <a:xfrm>
            <a:off x="984644" y="809802"/>
            <a:ext cx="1014399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Times New Roman"/>
              <a:buNone/>
            </a:pPr>
            <a: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  <a:t>Лимфодренажный массаж и лимфодренажные приемы и техники для дома и концентрат Eye Bag Control HIT</a:t>
            </a:r>
            <a:endParaRPr sz="360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935049" y="2682360"/>
            <a:ext cx="7799387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отечность лица;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припухлость кожи щек, скул, век;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темные круги под глазами;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синюшный, желтушный цвет лица;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мелкие мимические морщины;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ru-RU"/>
              <a:t>птоз кожи, второй подбородок.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94" name="Google Shape;19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2" descr="C:\Users\kim\Desktop\Полезные документы\Фото_товаров\пэкшоты\Пэкшоты_Ондеви\Пэкшот_Ondevi.Eye.Ba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3592" y="1886857"/>
            <a:ext cx="2226808" cy="3878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"/>
          <p:cNvSpPr txBox="1">
            <a:spLocks noGrp="1"/>
          </p:cNvSpPr>
          <p:nvPr>
            <p:ph type="title"/>
          </p:nvPr>
        </p:nvSpPr>
        <p:spPr>
          <a:xfrm>
            <a:off x="1539815" y="288613"/>
            <a:ext cx="914139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Продукты косметической линии Ondevie le visage </a:t>
            </a: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solidFill>
                <a:schemeClr val="accent3"/>
              </a:solidFill>
            </a:endParaRPr>
          </a:p>
        </p:txBody>
      </p:sp>
      <p:pic>
        <p:nvPicPr>
          <p:cNvPr id="202" name="Google Shape;2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" name="Google Shape;203;p13"/>
          <p:cNvGrpSpPr/>
          <p:nvPr/>
        </p:nvGrpSpPr>
        <p:grpSpPr>
          <a:xfrm>
            <a:off x="1599256" y="2051240"/>
            <a:ext cx="10067064" cy="3703542"/>
            <a:chOff x="0" y="0"/>
            <a:chExt cx="10067064" cy="3703542"/>
          </a:xfrm>
        </p:grpSpPr>
        <p:sp>
          <p:nvSpPr>
            <p:cNvPr id="204" name="Google Shape;204;p13"/>
            <p:cNvSpPr/>
            <p:nvPr/>
          </p:nvSpPr>
          <p:spPr>
            <a:xfrm rot="10800000">
              <a:off x="3271755" y="0"/>
              <a:ext cx="6795309" cy="786433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782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3"/>
            <p:cNvSpPr txBox="1"/>
            <p:nvPr/>
          </p:nvSpPr>
          <p:spPr>
            <a:xfrm>
              <a:off x="3468363" y="0"/>
              <a:ext cx="6598701" cy="78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677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Активный концентрат от темных кругов 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1514992" y="1025"/>
              <a:ext cx="786433" cy="78643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 rot="10800000">
              <a:off x="2089199" y="962347"/>
              <a:ext cx="6795309" cy="786433"/>
            </a:xfrm>
            <a:prstGeom prst="homePlate">
              <a:avLst>
                <a:gd name="adj" fmla="val 50000"/>
              </a:avLst>
            </a:prstGeom>
            <a:noFill/>
            <a:ln w="12700" cap="flat" cmpd="sng">
              <a:solidFill>
                <a:srgbClr val="C782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 txBox="1"/>
            <p:nvPr/>
          </p:nvSpPr>
          <p:spPr>
            <a:xfrm>
              <a:off x="2285807" y="962347"/>
              <a:ext cx="6598701" cy="78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677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Пилинг Anti-age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1671457" y="1005884"/>
              <a:ext cx="160574" cy="78643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 rot="10800000">
              <a:off x="1394959" y="2016232"/>
              <a:ext cx="6795309" cy="786433"/>
            </a:xfrm>
            <a:prstGeom prst="homePlate">
              <a:avLst>
                <a:gd name="adj" fmla="val 50000"/>
              </a:avLst>
            </a:prstGeom>
            <a:noFill/>
            <a:ln w="12700" cap="flat" cmpd="sng">
              <a:solidFill>
                <a:srgbClr val="C782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 txBox="1"/>
            <p:nvPr/>
          </p:nvSpPr>
          <p:spPr>
            <a:xfrm>
              <a:off x="1591567" y="2016232"/>
              <a:ext cx="6598701" cy="78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677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Активная сыворотка с А</a:t>
              </a:r>
              <a:r>
                <a:rPr lang="ru-RU" sz="1800">
                  <a:latin typeface="Quattrocento Sans"/>
                  <a:ea typeface="Quattrocento Sans"/>
                  <a:cs typeface="Quattrocento Sans"/>
                  <a:sym typeface="Quattrocento Sans"/>
                </a:rPr>
                <a:t>Н</a:t>
              </a: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</a:t>
              </a: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21080" y="638314"/>
              <a:ext cx="786433" cy="78643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 rot="10800000">
              <a:off x="0" y="2917109"/>
              <a:ext cx="6795309" cy="786433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782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 txBox="1"/>
            <p:nvPr/>
          </p:nvSpPr>
          <p:spPr>
            <a:xfrm>
              <a:off x="196608" y="2917109"/>
              <a:ext cx="6598701" cy="78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677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Энзимный массажный воск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15" name="Google Shape;215;p13"/>
            <p:cNvSpPr/>
            <p:nvPr/>
          </p:nvSpPr>
          <p:spPr>
            <a:xfrm rot="10800000">
              <a:off x="1591406" y="3198027"/>
              <a:ext cx="480778" cy="42158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Google Shape;216;p13" descr="\\fs\Книга менеджера\12. Презентационные материалы для полевых работ\Косметология\Фото_Ондеви\Пэкшот_Ondevi.Eye.Ba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5947" y="1493266"/>
            <a:ext cx="878534" cy="153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0337" y="3475991"/>
            <a:ext cx="1274571" cy="168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D:\Рабочий стол\Для 1С\Энзимный массажный воск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069" y="4036314"/>
            <a:ext cx="1617268" cy="24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D:\Антивозрастной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06345" y="2285290"/>
            <a:ext cx="1229602" cy="184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776514" y="623538"/>
            <a:ext cx="10668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735"/>
              </a:buClr>
              <a:buSzPts val="4000"/>
              <a:buFont typeface="Times New Roman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Энзимный массажный воск</a:t>
            </a:r>
            <a:b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solidFill>
                <a:schemeClr val="accent3"/>
              </a:solidFill>
            </a:endParaRPr>
          </a:p>
        </p:txBody>
      </p:sp>
      <p:sp>
        <p:nvSpPr>
          <p:cNvPr id="226" name="Google Shape;226;p14"/>
          <p:cNvSpPr/>
          <p:nvPr/>
        </p:nvSpPr>
        <p:spPr>
          <a:xfrm>
            <a:off x="667342" y="1435098"/>
            <a:ext cx="8610007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ru-RU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Этот белый переливающийся воск сочетает в себе очень тонкую текстуру, которая скользит по коже, обеспечивая мягкое отшелушивающее действие, и идеально подходит для мягкого скрабирования чувствительной от сухости и возрастной кожи.</a:t>
            </a:r>
            <a:endParaRPr sz="18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Основные ингредиенты:</a:t>
            </a:r>
            <a:endParaRPr sz="18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Ферменты и А</a:t>
            </a:r>
            <a:r>
              <a:rPr lang="ru-RU" sz="1800" b="1">
                <a:latin typeface="Quattrocento Sans"/>
                <a:ea typeface="Quattrocento Sans"/>
                <a:cs typeface="Quattrocento Sans"/>
                <a:sym typeface="Quattrocento Sans"/>
              </a:rPr>
              <a:t>Н</a:t>
            </a:r>
            <a:r>
              <a:rPr lang="ru-R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 </a:t>
            </a:r>
            <a:r>
              <a:rPr lang="ru-RU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ферменты отшелушивают верхний слой кожи благодаря своему кератолитическому действию и помогают избавить кожу от омертвевших клеток. А</a:t>
            </a:r>
            <a:r>
              <a:rPr lang="ru-RU" sz="1800">
                <a:latin typeface="Quattrocento Sans"/>
                <a:ea typeface="Quattrocento Sans"/>
                <a:cs typeface="Quattrocento Sans"/>
                <a:sym typeface="Quattrocento Sans"/>
              </a:rPr>
              <a:t>Н</a:t>
            </a:r>
            <a:r>
              <a:rPr lang="ru-RU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А завершает действие, улучшая структуру.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Морской фенхель </a:t>
            </a:r>
            <a:r>
              <a:rPr lang="ru-RU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многолетнее прибрежное растение богатое минералами (магнием, калием) помогает регенерировать клетки, и улучшают жизнедеятельность кожи.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Ульва</a:t>
            </a:r>
            <a:r>
              <a:rPr lang="ru-RU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- зеленые макроводоросли, богатые железом и витамином  С, укрепляют защитные силы кожи и способствуют процессу меланогенеза, уменьшая появление пигментных пятен.</a:t>
            </a:r>
            <a:endParaRPr/>
          </a:p>
        </p:txBody>
      </p:sp>
      <p:pic>
        <p:nvPicPr>
          <p:cNvPr id="227" name="Google Shape;22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4" descr="D:\Рабочий стол\Для 1С\Энзимный массажный вос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5693" y="1254952"/>
            <a:ext cx="3136307" cy="4704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 txBox="1">
            <a:spLocks noGrp="1"/>
          </p:cNvSpPr>
          <p:nvPr>
            <p:ph type="title"/>
          </p:nvPr>
        </p:nvSpPr>
        <p:spPr>
          <a:xfrm>
            <a:off x="1440030" y="671286"/>
            <a:ext cx="914139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Протокол процедуры омоложения Ondevie le visage</a:t>
            </a:r>
            <a:endParaRPr/>
          </a:p>
        </p:txBody>
      </p:sp>
      <p:sp>
        <p:nvSpPr>
          <p:cNvPr id="235" name="Google Shape;235;p15"/>
          <p:cNvSpPr txBox="1">
            <a:spLocks noGrp="1"/>
          </p:cNvSpPr>
          <p:nvPr>
            <p:ph type="body" idx="1"/>
          </p:nvPr>
        </p:nvSpPr>
        <p:spPr>
          <a:xfrm>
            <a:off x="860994" y="2192092"/>
            <a:ext cx="10329520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ru-RU" sz="2000" b="1">
                <a:solidFill>
                  <a:srgbClr val="000000"/>
                </a:solidFill>
              </a:rPr>
              <a:t>Показания к процедуре, для тех, кто не загорает летом: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тусклый, неровный цвет лица; 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первые мельчайшие морщинки;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фотостарение;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ощущение сухости, стянутости кожи;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«мешки», отеки, синяки под глазами;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сниженный тонус и тургор. 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ru-RU" sz="2000" b="1">
                <a:solidFill>
                  <a:srgbClr val="000000"/>
                </a:solidFill>
              </a:rPr>
              <a:t>Процедура выполняется курсом 8-10 раз, 1 раз в 7-10 дней!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rgbClr val="3F3F3F"/>
              </a:solidFill>
            </a:endParaRPr>
          </a:p>
        </p:txBody>
      </p:sp>
      <p:pic>
        <p:nvPicPr>
          <p:cNvPr id="236" name="Google Shape;2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>
            <a:spLocks noGrp="1"/>
          </p:cNvSpPr>
          <p:nvPr>
            <p:ph type="title"/>
          </p:nvPr>
        </p:nvSpPr>
        <p:spPr>
          <a:xfrm>
            <a:off x="776514" y="623538"/>
            <a:ext cx="10668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Протокол процедуры омоложения Ondevie le visage</a:t>
            </a:r>
            <a:endParaRPr/>
          </a:p>
        </p:txBody>
      </p:sp>
      <p:graphicFrame>
        <p:nvGraphicFramePr>
          <p:cNvPr id="243" name="Google Shape;243;p16"/>
          <p:cNvGraphicFramePr/>
          <p:nvPr/>
        </p:nvGraphicFramePr>
        <p:xfrm>
          <a:off x="241303" y="2438400"/>
          <a:ext cx="11849075" cy="3379400"/>
        </p:xfrm>
        <a:graphic>
          <a:graphicData uri="http://schemas.openxmlformats.org/drawingml/2006/table">
            <a:tbl>
              <a:tblPr>
                <a:noFill/>
                <a:tableStyleId>{6A7DEF5A-807B-4C3C-B9FB-ECF516A73DA0}</a:tableStyleId>
              </a:tblPr>
              <a:tblGrid>
                <a:gridCol w="169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4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5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6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7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Очищающий гель с АНА, нанести небольшое количеств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 геля на 2-3 минуты на лицо, шею, декольте, обыльно смыть водой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Тоник с экстрактом огурца, нанести на ватные диски протереть лицо, шею, декольт</a:t>
                      </a: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е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Пилинг Anti-age, наносим на 10-15 минут, смыть водой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ru-RU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Активный концентрат от темных кругов наносим на периорбитальную область, не смывать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Активная сыворотка с АНА наносим на все лицо, не смывать</a:t>
                      </a:r>
                      <a:endParaRPr sz="1600" b="0" i="0" u="none" strike="noStrike" cap="none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ru-RU" sz="15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Проводим лимфодренажный массаж по энзимному массажному воску, смыть водой</a:t>
                      </a:r>
                      <a:endParaRPr sz="1500" b="0" i="0" u="none" strike="noStrike" cap="none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Завершаем нанесением крема с SPF 50+ на лицо, шею, декольте</a:t>
                      </a:r>
                      <a:endParaRPr/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4" name="Google Shape;24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 txBox="1">
            <a:spLocks noGrp="1"/>
          </p:cNvSpPr>
          <p:nvPr>
            <p:ph type="title"/>
          </p:nvPr>
        </p:nvSpPr>
        <p:spPr>
          <a:xfrm>
            <a:off x="976098" y="1211943"/>
            <a:ext cx="1014399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Times New Roman"/>
              <a:buNone/>
            </a:pPr>
            <a: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  <a:t>Французский экспресс-лифтинговый массаж с новым Modeling крем с морскими минералами!</a:t>
            </a:r>
            <a:endParaRPr sz="3600"/>
          </a:p>
        </p:txBody>
      </p:sp>
      <p:sp>
        <p:nvSpPr>
          <p:cNvPr id="251" name="Google Shape;251;p17"/>
          <p:cNvSpPr txBox="1">
            <a:spLocks noGrp="1"/>
          </p:cNvSpPr>
          <p:nvPr>
            <p:ph type="body" idx="1"/>
          </p:nvPr>
        </p:nvSpPr>
        <p:spPr>
          <a:xfrm>
            <a:off x="2097419" y="2682360"/>
            <a:ext cx="7799387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С помощью массажа запускается естественный процесс омоложения: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b="1">
                <a:latin typeface="Times New Roman"/>
                <a:ea typeface="Times New Roman"/>
                <a:cs typeface="Times New Roman"/>
                <a:sym typeface="Times New Roman"/>
              </a:rPr>
              <a:t>Во-первых</a:t>
            </a: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, улучшается кровообращение, а значит, клетки получают больше питательных веществ. И в целом обменные процессы в эпидермисе ускоряются.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b="1">
                <a:latin typeface="Times New Roman"/>
                <a:ea typeface="Times New Roman"/>
                <a:cs typeface="Times New Roman"/>
                <a:sym typeface="Times New Roman"/>
              </a:rPr>
              <a:t>Во-вторых</a:t>
            </a: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, укрепляются мышцы лица и шеи, что делает кожу более подтянутой.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52" name="Google Shape;25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 txBox="1">
            <a:spLocks noGrp="1"/>
          </p:cNvSpPr>
          <p:nvPr>
            <p:ph type="title"/>
          </p:nvPr>
        </p:nvSpPr>
        <p:spPr>
          <a:xfrm>
            <a:off x="1539815" y="288613"/>
            <a:ext cx="914139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Продукты косметической линии Ondevie le visage </a:t>
            </a: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solidFill>
                <a:schemeClr val="accent3"/>
              </a:solidFill>
            </a:endParaRPr>
          </a:p>
        </p:txBody>
      </p:sp>
      <p:pic>
        <p:nvPicPr>
          <p:cNvPr id="259" name="Google Shape;25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18"/>
          <p:cNvGrpSpPr/>
          <p:nvPr/>
        </p:nvGrpSpPr>
        <p:grpSpPr>
          <a:xfrm>
            <a:off x="1599256" y="2051240"/>
            <a:ext cx="10067064" cy="3703542"/>
            <a:chOff x="0" y="0"/>
            <a:chExt cx="10067064" cy="3703542"/>
          </a:xfrm>
        </p:grpSpPr>
        <p:sp>
          <p:nvSpPr>
            <p:cNvPr id="261" name="Google Shape;261;p18"/>
            <p:cNvSpPr/>
            <p:nvPr/>
          </p:nvSpPr>
          <p:spPr>
            <a:xfrm rot="10800000">
              <a:off x="3271755" y="0"/>
              <a:ext cx="6795309" cy="786433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782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8"/>
            <p:cNvSpPr txBox="1"/>
            <p:nvPr/>
          </p:nvSpPr>
          <p:spPr>
            <a:xfrm>
              <a:off x="3468363" y="0"/>
              <a:ext cx="6598701" cy="78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677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Активный концентрат от темных кругов 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1514992" y="1025"/>
              <a:ext cx="786433" cy="78643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 rot="10800000">
              <a:off x="2089199" y="962347"/>
              <a:ext cx="6795309" cy="786433"/>
            </a:xfrm>
            <a:prstGeom prst="homePlate">
              <a:avLst>
                <a:gd name="adj" fmla="val 50000"/>
              </a:avLst>
            </a:prstGeom>
            <a:noFill/>
            <a:ln w="12700" cap="flat" cmpd="sng">
              <a:solidFill>
                <a:srgbClr val="C782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 txBox="1"/>
            <p:nvPr/>
          </p:nvSpPr>
          <p:spPr>
            <a:xfrm>
              <a:off x="2285807" y="962347"/>
              <a:ext cx="6598701" cy="78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677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Миндальный пилинг 35%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1671457" y="1005884"/>
              <a:ext cx="160574" cy="78643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 rot="10800000">
              <a:off x="1394959" y="2016232"/>
              <a:ext cx="6795309" cy="786433"/>
            </a:xfrm>
            <a:prstGeom prst="homePlate">
              <a:avLst>
                <a:gd name="adj" fmla="val 50000"/>
              </a:avLst>
            </a:prstGeom>
            <a:noFill/>
            <a:ln w="12700" cap="flat" cmpd="sng">
              <a:solidFill>
                <a:srgbClr val="C782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 txBox="1"/>
            <p:nvPr/>
          </p:nvSpPr>
          <p:spPr>
            <a:xfrm>
              <a:off x="1591567" y="2016232"/>
              <a:ext cx="6598701" cy="78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677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Концентрат активное увлажнение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21080" y="638314"/>
              <a:ext cx="786433" cy="78643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 rot="10800000">
              <a:off x="0" y="2917109"/>
              <a:ext cx="6795309" cy="786433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7827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 txBox="1"/>
            <p:nvPr/>
          </p:nvSpPr>
          <p:spPr>
            <a:xfrm>
              <a:off x="196608" y="2917109"/>
              <a:ext cx="6598701" cy="786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677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Моделирующий крем для лица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72" name="Google Shape;272;p18"/>
            <p:cNvSpPr/>
            <p:nvPr/>
          </p:nvSpPr>
          <p:spPr>
            <a:xfrm rot="10800000">
              <a:off x="1697352" y="3334855"/>
              <a:ext cx="56992" cy="147928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3" name="Google Shape;273;p18" descr="\\fs\Книга менеджера\12. Презентационные материалы для полевых работ\Косметология\Фото_Ондеви\Пэкшот_Ondevi.Eye.Ba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5947" y="1493266"/>
            <a:ext cx="878534" cy="153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 descr="D:\Рабочий стол\Для 1С\Моделирующий крем для лица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248" y="4375157"/>
            <a:ext cx="1448089" cy="1652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 descr="http://www.profelit.ru/pictures/product/huge/p24319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58432" y="2746828"/>
            <a:ext cx="298595" cy="984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 rotWithShape="1">
          <a:blip r:embed="rId7">
            <a:alphaModFix/>
          </a:blip>
          <a:srcRect l="7373" t="31601" r="6667" b="26665"/>
          <a:stretch/>
        </p:blipFill>
        <p:spPr>
          <a:xfrm>
            <a:off x="1221588" y="4113967"/>
            <a:ext cx="1614024" cy="522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 txBox="1">
            <a:spLocks noGrp="1"/>
          </p:cNvSpPr>
          <p:nvPr>
            <p:ph type="title"/>
          </p:nvPr>
        </p:nvSpPr>
        <p:spPr>
          <a:xfrm>
            <a:off x="776514" y="623538"/>
            <a:ext cx="10668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735"/>
              </a:buClr>
              <a:buSzPts val="4000"/>
              <a:buFont typeface="Times New Roman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Моделирующий крем для лица</a:t>
            </a:r>
            <a:b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solidFill>
                <a:schemeClr val="accent3"/>
              </a:solidFill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643408" y="1435097"/>
            <a:ext cx="8216900" cy="466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ru-RU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Насыщенный крем тает на коже,  обеспечивая лучшее скольжение. Идеально подходит для моделирования лица, шеи и зоны декольте.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Основные активные ингредиенты: спирулина, ламинария, ундария, высушенная распылением морская вода.</a:t>
            </a:r>
            <a:r>
              <a:rPr lang="ru-RU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Эта комбинация водорослей и высушенной распылением морской воды обеспечивает идеальный баланс минералов и микроэлементов и стимулирует метаболизм клеток кожи и ускорение обменных процессов.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Масло морского фенхеля, кунжутное масло, масло ши</a:t>
            </a:r>
            <a:r>
              <a:rPr lang="ru-RU"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- комбинация масел растительного и морского происхождения с питательными, защитными свойствами обеспечивает интенсивное увлажнении кожи. </a:t>
            </a:r>
            <a:endParaRPr/>
          </a:p>
        </p:txBody>
      </p:sp>
      <p:pic>
        <p:nvPicPr>
          <p:cNvPr id="284" name="Google Shape;28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9" descr="D:\Рабочий стол\Для 1С\Моделирующий крем для лица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0308" y="1820254"/>
            <a:ext cx="3190201" cy="3640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>
            <a:spLocks noGrp="1"/>
          </p:cNvSpPr>
          <p:nvPr>
            <p:ph type="title"/>
          </p:nvPr>
        </p:nvSpPr>
        <p:spPr>
          <a:xfrm>
            <a:off x="4648200" y="715961"/>
            <a:ext cx="7659913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Quattrocento Sans"/>
              <a:buNone/>
            </a:pPr>
            <a:r>
              <a:rPr lang="ru-RU"/>
              <a:t>Достоинства </a:t>
            </a:r>
            <a:br>
              <a:rPr lang="ru-RU"/>
            </a:br>
            <a:r>
              <a:rPr lang="ru-RU"/>
              <a:t>ONDEVIE LE VISAGE</a:t>
            </a:r>
            <a:br>
              <a:rPr lang="ru-RU"/>
            </a:br>
            <a:endParaRPr/>
          </a:p>
        </p:txBody>
      </p:sp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4648201" y="1905000"/>
            <a:ext cx="6960704" cy="3871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83464" lvl="1" indent="-28346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ru-RU" sz="2400"/>
              <a:t>Решение эстетических проблем</a:t>
            </a:r>
            <a:endParaRPr/>
          </a:p>
          <a:p>
            <a:pPr marL="283464" lvl="1" indent="-1310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/>
          </a:p>
          <a:p>
            <a:pPr marL="283464" lvl="1" indent="-2834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ru-RU" sz="2400"/>
              <a:t>Линия активных концентратов</a:t>
            </a:r>
            <a:endParaRPr/>
          </a:p>
          <a:p>
            <a:pPr marL="283464" lvl="1" indent="-1310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/>
          </a:p>
          <a:p>
            <a:pPr marL="283464" lvl="1" indent="-2834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ru-RU" sz="2400"/>
              <a:t>Линия химических пилингов</a:t>
            </a:r>
            <a:endParaRPr sz="2400"/>
          </a:p>
          <a:p>
            <a:pPr marL="283464" lvl="1" indent="-1310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/>
          </a:p>
          <a:p>
            <a:pPr marL="283464" lvl="1" indent="-2834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ru-RU" sz="2400"/>
              <a:t>Массажные средства</a:t>
            </a:r>
            <a:endParaRPr/>
          </a:p>
          <a:p>
            <a:pPr marL="283464" lvl="1" indent="-1310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endParaRPr sz="2400"/>
          </a:p>
          <a:p>
            <a:pPr marL="283464" lvl="1" indent="-2834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</a:pPr>
            <a:r>
              <a:rPr lang="ru-RU" sz="2400"/>
              <a:t>Специальные маски</a:t>
            </a:r>
            <a:endParaRPr sz="2400"/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 txBox="1">
            <a:spLocks noGrp="1"/>
          </p:cNvSpPr>
          <p:nvPr>
            <p:ph type="title"/>
          </p:nvPr>
        </p:nvSpPr>
        <p:spPr>
          <a:xfrm>
            <a:off x="1440030" y="671286"/>
            <a:ext cx="914139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Протокол процедуры лифтинга Ondevie le visage</a:t>
            </a:r>
            <a:endParaRPr/>
          </a:p>
        </p:txBody>
      </p:sp>
      <p:sp>
        <p:nvSpPr>
          <p:cNvPr id="292" name="Google Shape;292;p20"/>
          <p:cNvSpPr txBox="1">
            <a:spLocks noGrp="1"/>
          </p:cNvSpPr>
          <p:nvPr>
            <p:ph type="body" idx="1"/>
          </p:nvPr>
        </p:nvSpPr>
        <p:spPr>
          <a:xfrm>
            <a:off x="895177" y="2193719"/>
            <a:ext cx="10329520" cy="36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ru-RU" sz="2000" b="1">
                <a:solidFill>
                  <a:srgbClr val="000000"/>
                </a:solidFill>
              </a:rPr>
              <a:t>Показания к процедуре, для тех, кто не загорает летом: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поплывший овал лица; 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первые мельчайшие морщинки;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фотостарение;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ощущение сухости, стянутости кожи;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«мешки», отеки, синяки под глазами;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▪"/>
            </a:pPr>
            <a:r>
              <a:rPr lang="ru-RU" sz="2000">
                <a:solidFill>
                  <a:srgbClr val="000000"/>
                </a:solidFill>
              </a:rPr>
              <a:t>сниженный тонус и тургор. 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ru-RU" sz="2000" b="1">
                <a:solidFill>
                  <a:srgbClr val="000000"/>
                </a:solidFill>
              </a:rPr>
              <a:t>Процедура выполняется курсом 8-10 раз, 1 раз в 7-10 дней!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rgbClr val="000000"/>
              </a:solidFill>
            </a:endParaRPr>
          </a:p>
          <a:p>
            <a:pPr marL="285750" lvl="0" indent="-158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rgbClr val="000000"/>
              </a:solidFill>
            </a:endParaRPr>
          </a:p>
        </p:txBody>
      </p:sp>
      <p:pic>
        <p:nvPicPr>
          <p:cNvPr id="293" name="Google Shape;2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 txBox="1">
            <a:spLocks noGrp="1"/>
          </p:cNvSpPr>
          <p:nvPr>
            <p:ph type="title"/>
          </p:nvPr>
        </p:nvSpPr>
        <p:spPr>
          <a:xfrm>
            <a:off x="776514" y="623538"/>
            <a:ext cx="10668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Протокол процедуры лифтинга</a:t>
            </a:r>
            <a:br>
              <a:rPr lang="ru-RU">
                <a:solidFill>
                  <a:schemeClr val="accent3"/>
                </a:solidFill>
              </a:rPr>
            </a:br>
            <a:r>
              <a:rPr lang="ru-RU">
                <a:solidFill>
                  <a:schemeClr val="accent3"/>
                </a:solidFill>
              </a:rPr>
              <a:t>Ondevie le visage</a:t>
            </a:r>
            <a:endParaRPr/>
          </a:p>
        </p:txBody>
      </p:sp>
      <p:graphicFrame>
        <p:nvGraphicFramePr>
          <p:cNvPr id="300" name="Google Shape;300;p21"/>
          <p:cNvGraphicFramePr/>
          <p:nvPr>
            <p:extLst>
              <p:ext uri="{D42A27DB-BD31-4B8C-83A1-F6EECF244321}">
                <p14:modId xmlns:p14="http://schemas.microsoft.com/office/powerpoint/2010/main" val="3583424404"/>
              </p:ext>
            </p:extLst>
          </p:nvPr>
        </p:nvGraphicFramePr>
        <p:xfrm>
          <a:off x="241303" y="2438400"/>
          <a:ext cx="11849075" cy="3379400"/>
        </p:xfrm>
        <a:graphic>
          <a:graphicData uri="http://schemas.openxmlformats.org/drawingml/2006/table">
            <a:tbl>
              <a:tblPr>
                <a:noFill/>
                <a:tableStyleId>{6A7DEF5A-807B-4C3C-B9FB-ECF516A73DA0}</a:tableStyleId>
              </a:tblPr>
              <a:tblGrid>
                <a:gridCol w="169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 dirty="0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endParaRPr sz="1800" b="1" i="0" u="none" strike="noStrike" cap="none" dirty="0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4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5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6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7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Очищающий гель с </a:t>
                      </a: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АНА, нанести</a:t>
                      </a:r>
                      <a:r>
                        <a:rPr lang="ru-RU" sz="1600" u="none" strike="noStrike" cap="none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небольшое количество геля на 2-3 минуты на лицо, шею, декольте, обильно смыть водой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Тоник с экстрактом </a:t>
                      </a: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огурца, нанести на ватные диски, протереть лицо, шею, декольте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Пилинг</a:t>
                      </a: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миндальный 35%, наносим на </a:t>
                      </a: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лицо, шею, декольте на 10-15 </a:t>
                      </a: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минут</a:t>
                      </a: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обильно </a:t>
                      </a: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смыть водой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Times New Roman"/>
                        <a:buNone/>
                      </a:pPr>
                      <a:r>
                        <a:rPr lang="ru-RU" sz="15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Активный концентрат от темных кругов наносим на </a:t>
                      </a:r>
                      <a:r>
                        <a:rPr lang="ru-RU" sz="15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периорбитальную</a:t>
                      </a:r>
                      <a:r>
                        <a:rPr lang="ru-RU" sz="15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5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область, не смывать</a:t>
                      </a:r>
                      <a:endParaRPr sz="15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Концентрат активное увлажнение наносим </a:t>
                      </a: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 </a:t>
                      </a: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лицо</a:t>
                      </a: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шею, декольте,  </a:t>
                      </a: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 смывать</a:t>
                      </a:r>
                      <a:endParaRPr sz="16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Проводим </a:t>
                      </a:r>
                      <a:r>
                        <a:rPr lang="ru-RU" sz="16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лифтинговый</a:t>
                      </a: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массаж по  моделирующему крему для </a:t>
                      </a: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лица, обильно смыть водой</a:t>
                      </a:r>
                      <a:endParaRPr sz="15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Завершаем нанесением крема с SPF 50</a:t>
                      </a: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+ на лицо, шею, декольте</a:t>
                      </a:r>
                      <a:endParaRPr dirty="0"/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1" name="Google Shape;30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"/>
          <p:cNvSpPr txBox="1">
            <a:spLocks noGrp="1"/>
          </p:cNvSpPr>
          <p:nvPr>
            <p:ph type="title"/>
          </p:nvPr>
        </p:nvSpPr>
        <p:spPr>
          <a:xfrm>
            <a:off x="976098" y="1211943"/>
            <a:ext cx="1014399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Times New Roman"/>
              <a:buNone/>
            </a:pPr>
            <a:r>
              <a:rPr lang="ru-RU" sz="3600">
                <a:latin typeface="Times New Roman"/>
                <a:ea typeface="Times New Roman"/>
                <a:cs typeface="Times New Roman"/>
                <a:sym typeface="Times New Roman"/>
              </a:rPr>
              <a:t>Массаж лица  с энзимном скрабом как альтернатива пилингам в летнее время!</a:t>
            </a:r>
            <a:endParaRPr sz="3600"/>
          </a:p>
        </p:txBody>
      </p:sp>
      <p:sp>
        <p:nvSpPr>
          <p:cNvPr id="308" name="Google Shape;308;p22"/>
          <p:cNvSpPr txBox="1">
            <a:spLocks noGrp="1"/>
          </p:cNvSpPr>
          <p:nvPr>
            <p:ph type="body" idx="1"/>
          </p:nvPr>
        </p:nvSpPr>
        <p:spPr>
          <a:xfrm>
            <a:off x="2097419" y="2682360"/>
            <a:ext cx="7799387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ru-RU" b="1">
                <a:solidFill>
                  <a:srgbClr val="000000"/>
                </a:solidFill>
              </a:rPr>
              <a:t>Комбинируем для сохранения сияния кожи и отсутствия пигментации:</a:t>
            </a:r>
            <a:endParaRPr b="1">
              <a:solidFill>
                <a:srgbClr val="000000"/>
              </a:solidFill>
            </a:endParaRPr>
          </a:p>
          <a:p>
            <a:pPr marL="34290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 не содержит кислот;</a:t>
            </a:r>
            <a:endParaRPr/>
          </a:p>
          <a:p>
            <a:pPr marL="34290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деликатно очищает кожу;</a:t>
            </a:r>
            <a:endParaRPr/>
          </a:p>
          <a:p>
            <a:pPr marL="34290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стимулирует процесс обновления клеток;</a:t>
            </a:r>
            <a:endParaRPr/>
          </a:p>
          <a:p>
            <a:pPr marL="34290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регулирует функцию сальных желез;</a:t>
            </a:r>
            <a:endParaRPr/>
          </a:p>
          <a:p>
            <a:pPr marL="342900" lvl="0" indent="-3429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осветляет и освежает кожу.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309" name="Google Shape;3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1539815" y="288613"/>
            <a:ext cx="914139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Продукты косметической линии Ondevie le visage </a:t>
            </a: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solidFill>
                <a:schemeClr val="accent3"/>
              </a:solidFill>
            </a:endParaRPr>
          </a:p>
        </p:txBody>
      </p:sp>
      <p:pic>
        <p:nvPicPr>
          <p:cNvPr id="316" name="Google Shape;31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23"/>
          <p:cNvGrpSpPr/>
          <p:nvPr/>
        </p:nvGrpSpPr>
        <p:grpSpPr>
          <a:xfrm>
            <a:off x="992826" y="1882774"/>
            <a:ext cx="11080926" cy="4046517"/>
            <a:chOff x="0" y="0"/>
            <a:chExt cx="11080926" cy="4046517"/>
          </a:xfrm>
        </p:grpSpPr>
        <p:sp>
          <p:nvSpPr>
            <p:cNvPr id="318" name="Google Shape;318;p23"/>
            <p:cNvSpPr/>
            <p:nvPr/>
          </p:nvSpPr>
          <p:spPr>
            <a:xfrm rot="10800000">
              <a:off x="3600325" y="0"/>
              <a:ext cx="7480601" cy="860223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3"/>
            <p:cNvSpPr txBox="1"/>
            <p:nvPr/>
          </p:nvSpPr>
          <p:spPr>
            <a:xfrm>
              <a:off x="3815381" y="0"/>
              <a:ext cx="7265545" cy="860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932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oto Sans Symbols"/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Тоник с огурцом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1669155" y="1822"/>
              <a:ext cx="860223" cy="86022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3"/>
            <p:cNvSpPr/>
            <p:nvPr/>
          </p:nvSpPr>
          <p:spPr>
            <a:xfrm rot="10800000">
              <a:off x="2470754" y="1051602"/>
              <a:ext cx="7480601" cy="860223"/>
            </a:xfrm>
            <a:prstGeom prst="homePlate">
              <a:avLst>
                <a:gd name="adj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3"/>
            <p:cNvSpPr txBox="1"/>
            <p:nvPr/>
          </p:nvSpPr>
          <p:spPr>
            <a:xfrm>
              <a:off x="2685810" y="1051602"/>
              <a:ext cx="7265545" cy="860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932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oto Sans Symbols"/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Фруктовый энзимный скраб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3" name="Google Shape;323;p23"/>
            <p:cNvSpPr/>
            <p:nvPr/>
          </p:nvSpPr>
          <p:spPr>
            <a:xfrm>
              <a:off x="69604" y="512990"/>
              <a:ext cx="860223" cy="86022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 rot="10800000">
              <a:off x="1534257" y="2202631"/>
              <a:ext cx="7480601" cy="860223"/>
            </a:xfrm>
            <a:prstGeom prst="homePlate">
              <a:avLst>
                <a:gd name="adj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3"/>
            <p:cNvSpPr txBox="1"/>
            <p:nvPr/>
          </p:nvSpPr>
          <p:spPr>
            <a:xfrm>
              <a:off x="1749313" y="2202631"/>
              <a:ext cx="7265545" cy="860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932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oto Sans Symbols"/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Концентрат с эластином</a:t>
              </a:r>
              <a:endParaRPr/>
            </a:p>
          </p:txBody>
        </p:sp>
        <p:sp>
          <p:nvSpPr>
            <p:cNvPr id="326" name="Google Shape;326;p23"/>
            <p:cNvSpPr/>
            <p:nvPr/>
          </p:nvSpPr>
          <p:spPr>
            <a:xfrm>
              <a:off x="207825" y="708216"/>
              <a:ext cx="860223" cy="86022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3"/>
            <p:cNvSpPr/>
            <p:nvPr/>
          </p:nvSpPr>
          <p:spPr>
            <a:xfrm rot="10800000">
              <a:off x="0" y="3186294"/>
              <a:ext cx="7480601" cy="860223"/>
            </a:xfrm>
            <a:prstGeom prst="homePlate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3"/>
            <p:cNvSpPr txBox="1"/>
            <p:nvPr/>
          </p:nvSpPr>
          <p:spPr>
            <a:xfrm>
              <a:off x="215056" y="3186294"/>
              <a:ext cx="7265545" cy="860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7932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Noto Sans Symbols"/>
                <a:buNone/>
              </a:pPr>
              <a:r>
                <a:rPr lang="ru-RU" sz="1800" b="0" i="0" u="none" strike="noStrike" cap="none">
                  <a:solidFill>
                    <a:srgbClr val="000000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Энзимный массажный воск</a:t>
              </a:r>
              <a:endParaRPr sz="18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329" name="Google Shape;329;p23"/>
            <p:cNvSpPr/>
            <p:nvPr/>
          </p:nvSpPr>
          <p:spPr>
            <a:xfrm>
              <a:off x="1872781" y="3648075"/>
              <a:ext cx="45720" cy="152130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0" name="Google Shape;33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1439" y="1555335"/>
            <a:ext cx="978024" cy="146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3" descr="C:\Users\kim\Desktop\Полезные документы\Фото_товаров\пэкшоты\Пэкшоты_Ондеви\Пэкшот_Ondevi.Elastin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635" y="3663531"/>
            <a:ext cx="1895844" cy="1575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3" descr="D:\Рабочий стол\Для 1С\Энзимный массажный воск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64440" y="4519691"/>
            <a:ext cx="1410150" cy="211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3" descr="D:\Рабочий стол\Для 1С\Скраб энзимный фруктовый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1951" y="2200275"/>
            <a:ext cx="1416295" cy="2124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"/>
          <p:cNvSpPr txBox="1">
            <a:spLocks noGrp="1"/>
          </p:cNvSpPr>
          <p:nvPr>
            <p:ph type="title"/>
          </p:nvPr>
        </p:nvSpPr>
        <p:spPr>
          <a:xfrm>
            <a:off x="759422" y="615248"/>
            <a:ext cx="106680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735"/>
              </a:buClr>
              <a:buSzPts val="4000"/>
              <a:buFont typeface="Times New Roman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Фруктовый энзимный пилинг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643408" y="1435097"/>
            <a:ext cx="8216900" cy="457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Белый порошок смешивается с горячей водой, и получаем  нежный энзимный отшелушивающий скраб, подходящий для всех видов кожи.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Основные активные ингредиенты: Морской ингридиент Thali’source</a:t>
            </a:r>
            <a:endParaRPr sz="1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Инновационный активный ингредиент морского происхождения, богатый морскими олигосахаридами и полисахаридами, которые улучшают увлажнение верхних слоев эпидермиса.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Олиго-источник и морская вода высушенная распылением </a:t>
            </a:r>
            <a:r>
              <a:rPr lang="ru-RU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этот набор морских активных ингредиентов с высоким содержанием минералов и микроэлементов обладает успокаивающим и увлажняющим действием, обеспечивающим здоровый вид.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Ферменты (папаин и бромелайн) </a:t>
            </a:r>
            <a:r>
              <a:rPr lang="ru-RU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эти фруктовые ферменты обладают протеолитическими свойствами, которые расщепляют белки мертвых клеток, обеспечивая тем самым глубокое отшелушивающее действие на кожу.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Рисовый крахмал </a:t>
            </a:r>
            <a:r>
              <a:rPr lang="ru-RU" sz="14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- мелкоизмельченная пудра обладает  впитывающими и матирующими свойствами, и мягкая на ощупь.</a:t>
            </a:r>
            <a:endParaRPr/>
          </a:p>
        </p:txBody>
      </p:sp>
      <p:pic>
        <p:nvPicPr>
          <p:cNvPr id="341" name="Google Shape;34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4" descr="D:\Рабочий стол\Для 1С\Скраб энзимный фруктовый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6117" y="671286"/>
            <a:ext cx="4134007" cy="6201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"/>
          <p:cNvSpPr txBox="1">
            <a:spLocks noGrp="1"/>
          </p:cNvSpPr>
          <p:nvPr>
            <p:ph type="title"/>
          </p:nvPr>
        </p:nvSpPr>
        <p:spPr>
          <a:xfrm>
            <a:off x="1440030" y="671286"/>
            <a:ext cx="914139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Протокол процедуры глубокого увлажнения Ondevie le visage</a:t>
            </a:r>
            <a:endParaRPr/>
          </a:p>
        </p:txBody>
      </p:sp>
      <p:sp>
        <p:nvSpPr>
          <p:cNvPr id="349" name="Google Shape;349;p25"/>
          <p:cNvSpPr txBox="1">
            <a:spLocks noGrp="1"/>
          </p:cNvSpPr>
          <p:nvPr>
            <p:ph type="body" idx="1"/>
          </p:nvPr>
        </p:nvSpPr>
        <p:spPr>
          <a:xfrm>
            <a:off x="843903" y="2433001"/>
            <a:ext cx="10329520" cy="368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ru-RU" b="1">
                <a:solidFill>
                  <a:srgbClr val="000000"/>
                </a:solidFill>
              </a:rPr>
              <a:t>Показания к процедуре, для тех, кто загорает летом: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тусклый, неровный цвет лица;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фотостарение;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сухость; 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обезвоженность; 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морщины;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000000"/>
                </a:solidFill>
              </a:rPr>
              <a:t>сниженный тонус и тургор. 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r>
              <a:rPr lang="ru-RU" b="1">
                <a:solidFill>
                  <a:srgbClr val="000000"/>
                </a:solidFill>
              </a:rPr>
              <a:t>Процедура выполняется курсом 8-10 раз, 1 раз в 7 дней!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350" name="Google Shape;35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6"/>
          <p:cNvSpPr txBox="1">
            <a:spLocks noGrp="1"/>
          </p:cNvSpPr>
          <p:nvPr>
            <p:ph type="title"/>
          </p:nvPr>
        </p:nvSpPr>
        <p:spPr>
          <a:xfrm>
            <a:off x="776514" y="623538"/>
            <a:ext cx="106680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Протокол процедуры глубокого увлажнения Ondevie le visage</a:t>
            </a:r>
            <a:endParaRPr/>
          </a:p>
        </p:txBody>
      </p:sp>
      <p:graphicFrame>
        <p:nvGraphicFramePr>
          <p:cNvPr id="357" name="Google Shape;357;p26"/>
          <p:cNvGraphicFramePr/>
          <p:nvPr>
            <p:extLst>
              <p:ext uri="{D42A27DB-BD31-4B8C-83A1-F6EECF244321}">
                <p14:modId xmlns:p14="http://schemas.microsoft.com/office/powerpoint/2010/main" val="2650846501"/>
              </p:ext>
            </p:extLst>
          </p:nvPr>
        </p:nvGraphicFramePr>
        <p:xfrm>
          <a:off x="779688" y="2438400"/>
          <a:ext cx="10156350" cy="3379400"/>
        </p:xfrm>
        <a:graphic>
          <a:graphicData uri="http://schemas.openxmlformats.org/drawingml/2006/table">
            <a:tbl>
              <a:tblPr>
                <a:noFill/>
                <a:tableStyleId>{6A7DEF5A-807B-4C3C-B9FB-ECF516A73DA0}</a:tableStyleId>
              </a:tblPr>
              <a:tblGrid>
                <a:gridCol w="169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2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12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1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2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3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4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5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Quattrocento Sans"/>
                        <a:buNone/>
                      </a:pPr>
                      <a:r>
                        <a:rPr lang="ru-RU" sz="1800" b="1" i="0" u="none" strike="noStrike" cap="none">
                          <a:solidFill>
                            <a:schemeClr val="accent3"/>
                          </a:solidFill>
                          <a:latin typeface="Quattrocento Sans"/>
                          <a:ea typeface="Quattrocento Sans"/>
                          <a:cs typeface="Quattrocento Sans"/>
                          <a:sym typeface="Quattrocento Sans"/>
                        </a:rPr>
                        <a:t>6</a:t>
                      </a:r>
                      <a:endParaRPr sz="1800" b="1" i="0" u="none" strike="noStrike" cap="none">
                        <a:solidFill>
                          <a:schemeClr val="accent3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Очищающий гель с АНА, нанести</a:t>
                      </a:r>
                      <a:r>
                        <a:rPr lang="ru-RU" sz="1600" u="none" strike="noStrike" cap="none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небольшое количество геля на 2-3 минуты на лицо, шею, декольте, обильно смыть водой</a:t>
                      </a:r>
                      <a:endParaRPr lang="ru-RU" sz="16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lang="ru-RU" sz="1600" u="none" strike="noStrike" cap="none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Тоник с экстрактом огурца, нанести на ватные диски, протереть лицо, шею, декольте</a:t>
                      </a:r>
                      <a:endParaRPr lang="ru-RU" sz="1600" b="0" i="0" u="none" strike="noStrike" cap="none" dirty="0">
                        <a:solidFill>
                          <a:srgbClr val="000000"/>
                        </a:solidFill>
                        <a:latin typeface="Quattrocento Sans"/>
                        <a:ea typeface="Quattrocento Sans"/>
                        <a:cs typeface="Quattrocento Sans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Quattrocento Sans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Наносим фруктовый энзимный </a:t>
                      </a:r>
                      <a:r>
                        <a:rPr lang="ru-RU" sz="1600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пилинг</a:t>
                      </a: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 на </a:t>
                      </a:r>
                      <a:r>
                        <a:rPr lang="ru-RU" sz="160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 лицо, шею, декольте на 10-15 </a:t>
                      </a: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минут, смыть водой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Quattrocento Sans"/>
                        <a:cs typeface="Times New Roman" panose="02020603050405020304" pitchFamily="18" charset="0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Quattrocento Sans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Концентрат с эластином наносим </a:t>
                      </a:r>
                      <a:r>
                        <a:rPr lang="ru-RU" sz="160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на </a:t>
                      </a: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лицо</a:t>
                      </a:r>
                      <a:r>
                        <a:rPr lang="ru-RU" sz="160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, шею,</a:t>
                      </a:r>
                      <a:r>
                        <a:rPr lang="ru-RU" sz="1600" u="none" strike="noStrike" cap="non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 декольте, </a:t>
                      </a:r>
                      <a:r>
                        <a:rPr lang="ru-RU" sz="160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 </a:t>
                      </a: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не смывать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Quattrocento Sans"/>
                        <a:cs typeface="Times New Roman" panose="02020603050405020304" pitchFamily="18" charset="0"/>
                        <a:sym typeface="Quattrocento Sans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Quattrocento Sans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Проводим массаж в выбранной вами технике по энзимному массажному </a:t>
                      </a:r>
                      <a:r>
                        <a:rPr lang="ru-RU" sz="160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воску, смыть водой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Quattrocento Sans"/>
                        <a:buNone/>
                      </a:pPr>
                      <a:r>
                        <a:rPr lang="ru-RU" sz="16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Завершаем нанесением крема с SPF 50</a:t>
                      </a:r>
                      <a:r>
                        <a:rPr lang="ru-RU" sz="1600" u="none" strike="noStrike" cap="non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+ на лицо,</a:t>
                      </a:r>
                      <a:r>
                        <a:rPr lang="ru-RU" sz="1600" u="none" strike="noStrike" cap="non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Quattrocento Sans"/>
                          <a:cs typeface="Times New Roman" panose="02020603050405020304" pitchFamily="18" charset="0"/>
                          <a:sym typeface="Quattrocento Sans"/>
                        </a:rPr>
                        <a:t> шею, декольте</a:t>
                      </a:r>
                      <a:endParaRPr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182875" marB="457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58" name="Google Shape;35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7"/>
          <p:cNvSpPr/>
          <p:nvPr/>
        </p:nvSpPr>
        <p:spPr>
          <a:xfrm>
            <a:off x="4238713" y="2563738"/>
            <a:ext cx="3452501" cy="34525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7"/>
          <p:cNvSpPr txBox="1">
            <a:spLocks noGrp="1"/>
          </p:cNvSpPr>
          <p:nvPr>
            <p:ph type="title"/>
          </p:nvPr>
        </p:nvSpPr>
        <p:spPr>
          <a:xfrm>
            <a:off x="1499663" y="1226090"/>
            <a:ext cx="914139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Quattrocento Sans"/>
              <a:buNone/>
            </a:pPr>
            <a:r>
              <a:rPr lang="ru-RU"/>
              <a:t>ПЕРЕХОДИТЕ В НАШ ТЕЛЕГРАММ - КАНАЛ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365" name="Google Shape;365;p27" descr="C:\Users\kim\Downloads\a9886af51d3a0522311b87ac51220ed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282" y="2661304"/>
            <a:ext cx="2689362" cy="268936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7"/>
          <p:cNvSpPr txBox="1"/>
          <p:nvPr/>
        </p:nvSpPr>
        <p:spPr>
          <a:xfrm>
            <a:off x="4681242" y="5478780"/>
            <a:ext cx="44627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@LIFEHACKS_FOR_BEAUTY</a:t>
            </a:r>
            <a:endParaRPr sz="16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>
            <a:spLocks noGrp="1"/>
          </p:cNvSpPr>
          <p:nvPr>
            <p:ph type="title"/>
          </p:nvPr>
        </p:nvSpPr>
        <p:spPr>
          <a:xfrm>
            <a:off x="4648200" y="715961"/>
            <a:ext cx="7659913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Quattrocento Sans"/>
              <a:buNone/>
            </a:pPr>
            <a:r>
              <a:rPr lang="ru-RU"/>
              <a:t>Преимущества </a:t>
            </a:r>
            <a:br>
              <a:rPr lang="ru-RU"/>
            </a:br>
            <a:r>
              <a:rPr lang="ru-RU"/>
              <a:t>ONDEVIE LE VISAGE</a:t>
            </a:r>
            <a:br>
              <a:rPr lang="ru-RU"/>
            </a:br>
            <a:endParaRPr/>
          </a:p>
        </p:txBody>
      </p:sp>
      <p:sp>
        <p:nvSpPr>
          <p:cNvPr id="81" name="Google Shape;81;p3"/>
          <p:cNvSpPr txBox="1">
            <a:spLocks noGrp="1"/>
          </p:cNvSpPr>
          <p:nvPr>
            <p:ph type="body" idx="1"/>
          </p:nvPr>
        </p:nvSpPr>
        <p:spPr>
          <a:xfrm>
            <a:off x="4633687" y="2180771"/>
            <a:ext cx="6960704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▪"/>
            </a:pPr>
            <a:r>
              <a:rPr lang="ru-RU" sz="2400" b="0"/>
              <a:t>Сочетание природных компонентов и новейших научных достижений</a:t>
            </a:r>
            <a:endParaRPr/>
          </a:p>
          <a:p>
            <a:pPr marL="342900" lvl="0" indent="-2133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None/>
            </a:pPr>
            <a:endParaRPr sz="2400" b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▪"/>
            </a:pPr>
            <a:r>
              <a:rPr lang="ru-RU" sz="2400" b="0"/>
              <a:t>Широкий ассортимент косметических продуктов</a:t>
            </a:r>
            <a:endParaRPr/>
          </a:p>
          <a:p>
            <a:pPr marL="342900" lvl="0" indent="-2133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None/>
            </a:pPr>
            <a:endParaRPr sz="2400" b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▪"/>
            </a:pPr>
            <a:r>
              <a:rPr lang="ru-RU" sz="2400" b="0"/>
              <a:t>Использование новых эффективных ингредиентов</a:t>
            </a:r>
            <a:endParaRPr/>
          </a:p>
          <a:p>
            <a:pPr marL="342900" lvl="0" indent="-2133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None/>
            </a:pPr>
            <a:endParaRPr sz="2400" b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▪"/>
            </a:pPr>
            <a:r>
              <a:rPr lang="ru-RU" sz="2400" b="0"/>
              <a:t>Обеспечивают мгновенный результата</a:t>
            </a:r>
            <a:endParaRPr/>
          </a:p>
          <a:p>
            <a:pPr marL="342900" lvl="0" indent="-2133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None/>
            </a:pPr>
            <a:endParaRPr sz="2400" b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Noto Sans Symbols"/>
              <a:buChar char="▪"/>
            </a:pPr>
            <a:r>
              <a:rPr lang="ru-RU" sz="2400" b="0"/>
              <a:t>Обладают пролонгированным действием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400" b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endParaRPr sz="2400" b="0"/>
          </a:p>
        </p:txBody>
      </p:sp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525301" y="596143"/>
            <a:ext cx="9141397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>
                <a:solidFill>
                  <a:schemeClr val="accent3"/>
                </a:solidFill>
              </a:rPr>
              <a:t>Профессиональные косметические процедуры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89" name="Google Shape;89;p4"/>
          <p:cNvSpPr txBox="1">
            <a:spLocks noGrp="1"/>
          </p:cNvSpPr>
          <p:nvPr>
            <p:ph type="body" idx="1"/>
          </p:nvPr>
        </p:nvSpPr>
        <p:spPr>
          <a:xfrm>
            <a:off x="860993" y="2235200"/>
            <a:ext cx="10837521" cy="3280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Восстановление эпидермального барьера и укрепление гидролипидной мантии;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Интенсивное питание, увлажнение;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Заживляющее и успокаивающее действие;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Укрепление стенок сосудов;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Устранение неровного цвета лица;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Предотвращение и уменьшение воспалительных явлений кожи;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Восстановление иммунитета кожи;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Повышение сопротивляемости кожи к пагубному воздействию окружающей среды;</a:t>
            </a:r>
            <a:endParaRPr/>
          </a:p>
          <a:p>
            <a:pPr marL="285750" lvl="0" indent="-28575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Noto Sans Symbols"/>
              <a:buChar char="▪"/>
            </a:pPr>
            <a:r>
              <a:rPr lang="ru-RU">
                <a:solidFill>
                  <a:srgbClr val="3F3F3F"/>
                </a:solidFill>
              </a:rPr>
              <a:t>Повышение тонуса и тургора кожи.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>
              <a:solidFill>
                <a:srgbClr val="3F3F3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>
              <a:solidFill>
                <a:srgbClr val="3F3F3F"/>
              </a:solidFill>
            </a:endParaRPr>
          </a:p>
        </p:txBody>
      </p:sp>
      <p:pic>
        <p:nvPicPr>
          <p:cNvPr id="90" name="Google Shape;9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"/>
          <p:cNvSpPr txBox="1">
            <a:spLocks noGrp="1"/>
          </p:cNvSpPr>
          <p:nvPr>
            <p:ph type="title"/>
          </p:nvPr>
        </p:nvSpPr>
        <p:spPr>
          <a:xfrm>
            <a:off x="1525301" y="148808"/>
            <a:ext cx="9141397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Times New Roman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Продукты косметической линии Ondevie le visage </a:t>
            </a:r>
            <a:b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sp>
        <p:nvSpPr>
          <p:cNvPr id="97" name="Google Shape;97;p5"/>
          <p:cNvSpPr txBox="1">
            <a:spLocks noGrp="1"/>
          </p:cNvSpPr>
          <p:nvPr>
            <p:ph type="body" idx="1"/>
          </p:nvPr>
        </p:nvSpPr>
        <p:spPr>
          <a:xfrm>
            <a:off x="2210820" y="5585217"/>
            <a:ext cx="7799387" cy="1534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/>
              <a:t>Крем с SPF 50+                                                        Линейка с витамином С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/>
              <a:t>                                                                                  (Крем, маска, сыворотка)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pic>
        <p:nvPicPr>
          <p:cNvPr id="98" name="Google Shape;9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9032" y="1712686"/>
            <a:ext cx="2394738" cy="358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9688" y="2098465"/>
            <a:ext cx="4801169" cy="320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"/>
          <p:cNvSpPr txBox="1">
            <a:spLocks noGrp="1"/>
          </p:cNvSpPr>
          <p:nvPr>
            <p:ph type="title"/>
          </p:nvPr>
        </p:nvSpPr>
        <p:spPr>
          <a:xfrm>
            <a:off x="762000" y="715961"/>
            <a:ext cx="5334000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Quattrocento Sans"/>
              <a:buNone/>
            </a:pPr>
            <a:r>
              <a:rPr lang="ru-RU" sz="3200"/>
              <a:t>НОВИНКА. </a:t>
            </a:r>
            <a:r>
              <a:rPr lang="ru-RU" sz="3200" b="0"/>
              <a:t>Солнцезащитный крем SPF 50+</a:t>
            </a:r>
            <a:br>
              <a:rPr lang="ru-RU" sz="3200" b="0"/>
            </a:br>
            <a:endParaRPr sz="3200" b="0"/>
          </a:p>
        </p:txBody>
      </p:sp>
      <p:sp>
        <p:nvSpPr>
          <p:cNvPr id="106" name="Google Shape;106;p6"/>
          <p:cNvSpPr txBox="1">
            <a:spLocks noGrp="1"/>
          </p:cNvSpPr>
          <p:nvPr>
            <p:ph type="body" idx="1"/>
          </p:nvPr>
        </p:nvSpPr>
        <p:spPr>
          <a:xfrm>
            <a:off x="762000" y="2322287"/>
            <a:ext cx="5929086" cy="370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ru-RU"/>
              <a:t>Супер увлажняющий эффект.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ru-RU"/>
              <a:t>Защищает и восстанавливает кожу, повреждённую ультрафиолетовым излучением (Восстановление ДНК).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ru-RU"/>
              <a:t>Успокаивающие и целебные свойства. Устраняет солнечную эритему.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ru-RU"/>
              <a:t>Водостойкий, без эффекта «белой маски».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ru-RU"/>
              <a:t>Подходит для чувствительной кожи.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</a:pPr>
            <a:r>
              <a:rPr lang="ru-RU"/>
              <a:t>Рекомендован после лазерного и кислотных пилингов.</a:t>
            </a:r>
            <a:endParaRPr/>
          </a:p>
          <a:p>
            <a:pPr marL="283464" lvl="1" indent="-20726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 sz="1200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endParaRPr sz="1200"/>
          </a:p>
        </p:txBody>
      </p:sp>
      <p:sp>
        <p:nvSpPr>
          <p:cNvPr id="107" name="Google Shape;107;p6" descr="picture placeholder"/>
          <p:cNvSpPr>
            <a:spLocks noGrp="1"/>
          </p:cNvSpPr>
          <p:nvPr>
            <p:ph type="pic" idx="3"/>
          </p:nvPr>
        </p:nvSpPr>
        <p:spPr>
          <a:xfrm>
            <a:off x="6858000" y="671286"/>
            <a:ext cx="4140010" cy="24068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08" name="Google Shape;108;p6" descr="picture placeholder"/>
          <p:cNvSpPr>
            <a:spLocks noGrp="1"/>
          </p:cNvSpPr>
          <p:nvPr>
            <p:ph type="pic" idx="2"/>
          </p:nvPr>
        </p:nvSpPr>
        <p:spPr>
          <a:xfrm>
            <a:off x="6858000" y="3444081"/>
            <a:ext cx="4140010" cy="236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9486" y="-19050"/>
            <a:ext cx="4584700" cy="687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7"/>
          <p:cNvGrpSpPr/>
          <p:nvPr/>
        </p:nvGrpSpPr>
        <p:grpSpPr>
          <a:xfrm>
            <a:off x="3109213" y="1825277"/>
            <a:ext cx="5509115" cy="4220825"/>
            <a:chOff x="786927" y="10991"/>
            <a:chExt cx="5509115" cy="4220825"/>
          </a:xfrm>
        </p:grpSpPr>
        <p:sp>
          <p:nvSpPr>
            <p:cNvPr id="117" name="Google Shape;117;p7"/>
            <p:cNvSpPr/>
            <p:nvPr/>
          </p:nvSpPr>
          <p:spPr>
            <a:xfrm>
              <a:off x="1924943" y="519536"/>
              <a:ext cx="3264135" cy="3264135"/>
            </a:xfrm>
            <a:prstGeom prst="blockArc">
              <a:avLst>
                <a:gd name="adj1" fmla="val 10800000"/>
                <a:gd name="adj2" fmla="val 16200000"/>
                <a:gd name="adj3" fmla="val 464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924943" y="519536"/>
              <a:ext cx="3264135" cy="3264135"/>
            </a:xfrm>
            <a:prstGeom prst="blockArc">
              <a:avLst>
                <a:gd name="adj1" fmla="val 5400000"/>
                <a:gd name="adj2" fmla="val 10800000"/>
                <a:gd name="adj3" fmla="val 464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956964" y="527533"/>
              <a:ext cx="3264135" cy="3264135"/>
            </a:xfrm>
            <a:prstGeom prst="blockArc">
              <a:avLst>
                <a:gd name="adj1" fmla="val 0"/>
                <a:gd name="adj2" fmla="val 5400000"/>
                <a:gd name="adj3" fmla="val 464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1924943" y="519536"/>
              <a:ext cx="3264135" cy="3264135"/>
            </a:xfrm>
            <a:prstGeom prst="blockArc">
              <a:avLst>
                <a:gd name="adj1" fmla="val 16200000"/>
                <a:gd name="adj2" fmla="val 0"/>
                <a:gd name="adj3" fmla="val 464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2805656" y="1400248"/>
              <a:ext cx="1502710" cy="150271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 txBox="1"/>
            <p:nvPr/>
          </p:nvSpPr>
          <p:spPr>
            <a:xfrm>
              <a:off x="3025723" y="1620315"/>
              <a:ext cx="1062576" cy="10625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2487126" y="10991"/>
              <a:ext cx="2139769" cy="1092826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 txBox="1"/>
            <p:nvPr/>
          </p:nvSpPr>
          <p:spPr>
            <a:xfrm>
              <a:off x="2800488" y="171032"/>
              <a:ext cx="1513045" cy="772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Мульти-защитный с максимальной эффективностью</a:t>
              </a:r>
              <a:endParaRPr sz="105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4006378" y="1692030"/>
              <a:ext cx="2289664" cy="91914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 txBox="1"/>
            <p:nvPr/>
          </p:nvSpPr>
          <p:spPr>
            <a:xfrm>
              <a:off x="4341692" y="1826636"/>
              <a:ext cx="1619036" cy="649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Физические фильтры: </a:t>
              </a: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диоксид титана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2440422" y="3259790"/>
              <a:ext cx="2233177" cy="972026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 txBox="1"/>
            <p:nvPr/>
          </p:nvSpPr>
          <p:spPr>
            <a:xfrm>
              <a:off x="2767463" y="3402140"/>
              <a:ext cx="1579095" cy="687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Органические фильтры: </a:t>
              </a: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липозоли и гидрозоли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786927" y="1629720"/>
              <a:ext cx="2351768" cy="1043766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 txBox="1"/>
            <p:nvPr/>
          </p:nvSpPr>
          <p:spPr>
            <a:xfrm>
              <a:off x="1131335" y="1782576"/>
              <a:ext cx="1662952" cy="738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1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Биологические фильтры BSPF: </a:t>
              </a:r>
              <a:r>
                <a:rPr lang="ru-RU" sz="1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фотопротектор полученный из сои</a:t>
              </a:r>
              <a:endPara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1510786" y="487025"/>
            <a:ext cx="914139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Quattrocento Sans"/>
              <a:buNone/>
            </a:pPr>
            <a:r>
              <a:rPr lang="ru-RU" sz="3600">
                <a:solidFill>
                  <a:schemeClr val="accent3"/>
                </a:solidFill>
              </a:rPr>
              <a:t>Солнцезащитный крем SPF 50+ </a:t>
            </a:r>
            <a:br>
              <a:rPr lang="ru-RU" sz="3600">
                <a:solidFill>
                  <a:schemeClr val="accent3"/>
                </a:solidFill>
              </a:rPr>
            </a:br>
            <a:r>
              <a:rPr lang="ru-RU" sz="3600">
                <a:solidFill>
                  <a:schemeClr val="accent3"/>
                </a:solidFill>
              </a:rPr>
              <a:t>ФИЛЬТРЫ</a:t>
            </a:r>
            <a:endParaRPr sz="3600">
              <a:solidFill>
                <a:schemeClr val="accent3"/>
              </a:solidFill>
            </a:endParaRPr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9312" y="2656115"/>
            <a:ext cx="1782942" cy="267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body" idx="1"/>
          </p:nvPr>
        </p:nvSpPr>
        <p:spPr>
          <a:xfrm>
            <a:off x="762000" y="1905000"/>
            <a:ext cx="64770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b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endParaRPr sz="2800" b="0"/>
          </a:p>
          <a:p>
            <a:pPr marL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ru-RU" sz="2800" b="0"/>
              <a:t>Содержит масло семян Купуасу, масло авокадо, растительный сквалан и масло семян подсолнечника, обладает увлажняющими, смягчающими и питательными свойствами.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761999" y="715961"/>
            <a:ext cx="6476999" cy="118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Quattrocento Sans"/>
              <a:buNone/>
            </a:pPr>
            <a:r>
              <a:rPr lang="ru-RU"/>
              <a:t>Солнцезащитный крем SPF 50+</a:t>
            </a: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7329712" y="2018163"/>
            <a:ext cx="5675085" cy="43590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" name="Google Shape;141;p8" descr="C:\Users\kim\Downloads\_Maslo_kupuasu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3080" y="4645188"/>
            <a:ext cx="2416632" cy="136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7657" y="1633171"/>
            <a:ext cx="3029439" cy="4544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>
            <a:spLocks noGrp="1"/>
          </p:cNvSpPr>
          <p:nvPr>
            <p:ph type="title"/>
          </p:nvPr>
        </p:nvSpPr>
        <p:spPr>
          <a:xfrm>
            <a:off x="1052285" y="731091"/>
            <a:ext cx="106680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4735"/>
              </a:buClr>
              <a:buSzPts val="4000"/>
              <a:buFont typeface="Times New Roman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Витамин С, гиалуроновая кислота, SPF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0" name="Google Shape;150;p9"/>
          <p:cNvGrpSpPr/>
          <p:nvPr/>
        </p:nvGrpSpPr>
        <p:grpSpPr>
          <a:xfrm>
            <a:off x="1067686" y="1848051"/>
            <a:ext cx="10379501" cy="3941986"/>
            <a:chOff x="0" y="265631"/>
            <a:chExt cx="10379501" cy="3941986"/>
          </a:xfrm>
        </p:grpSpPr>
        <p:sp>
          <p:nvSpPr>
            <p:cNvPr id="151" name="Google Shape;151;p9"/>
            <p:cNvSpPr/>
            <p:nvPr/>
          </p:nvSpPr>
          <p:spPr>
            <a:xfrm rot="5400000">
              <a:off x="2017960" y="1283315"/>
              <a:ext cx="368583" cy="419619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0" y="288712"/>
              <a:ext cx="4414920" cy="1735139"/>
            </a:xfrm>
            <a:prstGeom prst="roundRect">
              <a:avLst>
                <a:gd name="adj" fmla="val 16670"/>
              </a:avLst>
            </a:prstGeom>
            <a:noFill/>
            <a:ln w="38100" cap="flat" cmpd="sng">
              <a:solidFill>
                <a:schemeClr val="accent3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 txBox="1"/>
            <p:nvPr/>
          </p:nvSpPr>
          <p:spPr>
            <a:xfrm>
              <a:off x="84718" y="373430"/>
              <a:ext cx="4245484" cy="1565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50" b="0" i="0" u="none" strike="noStrike" cap="none">
                  <a:solidFill>
                    <a:srgbClr val="3F3F3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Витамин С активно борется со свободными радикалами, предупреждает  провоцирующими преждевременное старение. Витамин С предупреждает появление пигментации Санскрин – также отсеивает огромное количество свободных радикалов. И предохраняет от избыточной выработки меланина. Тандем идеальный.</a:t>
              </a:r>
              <a:endParaRPr sz="135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672370" y="762662"/>
              <a:ext cx="156805" cy="1571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 rot="-5400000">
              <a:off x="9686954" y="456542"/>
              <a:ext cx="395011" cy="990084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4858910" y="265631"/>
              <a:ext cx="4773526" cy="1708303"/>
            </a:xfrm>
            <a:prstGeom prst="roundRect">
              <a:avLst>
                <a:gd name="adj" fmla="val 16670"/>
              </a:avLst>
            </a:prstGeom>
            <a:noFill/>
            <a:ln w="38100" cap="flat" cmpd="sng">
              <a:solidFill>
                <a:schemeClr val="accent3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 txBox="1"/>
            <p:nvPr/>
          </p:nvSpPr>
          <p:spPr>
            <a:xfrm>
              <a:off x="4942317" y="349038"/>
              <a:ext cx="4606712" cy="15414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>
                  <a:solidFill>
                    <a:srgbClr val="3F3F3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Витамин С стимулирует синтез коллагена, за счет чего уменьшается глубина и выраженность морщин. Санскрин предотвращает повреждение коллагена ультрафиолетом, а значит созидание преобладает над разрушением.</a:t>
              </a:r>
              <a:endParaRPr sz="16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4982146" y="2130757"/>
              <a:ext cx="134182" cy="234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9"/>
            <p:cNvSpPr/>
            <p:nvPr/>
          </p:nvSpPr>
          <p:spPr>
            <a:xfrm rot="5400000">
              <a:off x="6278466" y="3813516"/>
              <a:ext cx="368583" cy="419619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0" y="2332360"/>
              <a:ext cx="4490588" cy="1668702"/>
            </a:xfrm>
            <a:prstGeom prst="roundRect">
              <a:avLst>
                <a:gd name="adj" fmla="val 16670"/>
              </a:avLst>
            </a:prstGeom>
            <a:noFill/>
            <a:ln w="38100" cap="flat" cmpd="sng">
              <a:solidFill>
                <a:schemeClr val="accent3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 txBox="1"/>
            <p:nvPr/>
          </p:nvSpPr>
          <p:spPr>
            <a:xfrm>
              <a:off x="81474" y="2413834"/>
              <a:ext cx="4327640" cy="15057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b="0" i="0" u="none" strike="noStrike" cap="none">
                  <a:solidFill>
                    <a:srgbClr val="3F3F3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Витамин С, нанесенный днем перед санскрином, уменьшает вероятность развития ожогов и свойственной им эритемы (покраснений).</a:t>
              </a:r>
              <a:endParaRPr sz="16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6801292" y="3446355"/>
              <a:ext cx="451276" cy="351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4903483" y="2331377"/>
              <a:ext cx="4751958" cy="1710340"/>
            </a:xfrm>
            <a:prstGeom prst="roundRect">
              <a:avLst>
                <a:gd name="adj" fmla="val 16670"/>
              </a:avLst>
            </a:prstGeom>
            <a:noFill/>
            <a:ln w="38100" cap="flat" cmpd="sng">
              <a:solidFill>
                <a:schemeClr val="accent3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 txBox="1"/>
            <p:nvPr/>
          </p:nvSpPr>
          <p:spPr>
            <a:xfrm>
              <a:off x="4986990" y="2414884"/>
              <a:ext cx="4584944" cy="1543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 b="0" i="0" u="none" strike="noStrike" cap="none">
                  <a:solidFill>
                    <a:srgbClr val="3F3F3F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Гиалуроновая кислота :красивая гладкая кожа, идеальное сияющее лицо с естественными бликами. Гиалуроновая кислота, особенно в комплексе с витамином С  является основой для создания этих эффектов. Летом гиалуроновая кислота способна увлажнять кожу, предохранять ее от пересыхания.  Санскрин будет предохранять витамин С и гиалуроновую кислоту от разрушения </a:t>
              </a:r>
              <a:endParaRPr sz="1300" b="0" i="0" u="none" strike="noStrike" cap="none">
                <a:solidFill>
                  <a:srgbClr val="3F3F3F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65" name="Google Shape;165;p9"/>
          <p:cNvSpPr/>
          <p:nvPr/>
        </p:nvSpPr>
        <p:spPr>
          <a:xfrm>
            <a:off x="10938209" y="3156101"/>
            <a:ext cx="382934" cy="1178029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/>
          <p:nvPr/>
        </p:nvSpPr>
        <p:spPr>
          <a:xfrm rot="5400000">
            <a:off x="5646054" y="5314618"/>
            <a:ext cx="217312" cy="1037916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9"/>
          <p:cNvSpPr/>
          <p:nvPr/>
        </p:nvSpPr>
        <p:spPr>
          <a:xfrm rot="10800000">
            <a:off x="482140" y="3156102"/>
            <a:ext cx="382934" cy="1178029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9"/>
          <p:cNvSpPr/>
          <p:nvPr/>
        </p:nvSpPr>
        <p:spPr>
          <a:xfrm rot="-5400000">
            <a:off x="5646050" y="1142908"/>
            <a:ext cx="217316" cy="103792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010" y="130629"/>
            <a:ext cx="1081314" cy="1081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eminine Neutrals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FCDCD1"/>
      </a:accent1>
      <a:accent2>
        <a:srgbClr val="FFB6A3"/>
      </a:accent2>
      <a:accent3>
        <a:srgbClr val="C16550"/>
      </a:accent3>
      <a:accent4>
        <a:srgbClr val="FEF7F4"/>
      </a:accent4>
      <a:accent5>
        <a:srgbClr val="8A443A"/>
      </a:accent5>
      <a:accent6>
        <a:srgbClr val="EEDED1"/>
      </a:accent6>
      <a:hlink>
        <a:srgbClr val="E0CCBF"/>
      </a:hlink>
      <a:folHlink>
        <a:srgbClr val="C16E3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1553</Words>
  <Application>Microsoft Office PowerPoint</Application>
  <PresentationFormat>Широкоэкранный</PresentationFormat>
  <Paragraphs>227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Quattrocento Sans</vt:lpstr>
      <vt:lpstr>Noto Sans Symbols</vt:lpstr>
      <vt:lpstr>Arial</vt:lpstr>
      <vt:lpstr>Times New Roman</vt:lpstr>
      <vt:lpstr>Office Theme</vt:lpstr>
      <vt:lpstr> Эффективная комбинаторика препаратов Ondevie le Visage для ухода в салоне и дома</vt:lpstr>
      <vt:lpstr>Достоинства  ONDEVIE LE VISAGE </vt:lpstr>
      <vt:lpstr>Преимущества  ONDEVIE LE VISAGE </vt:lpstr>
      <vt:lpstr>Профессиональные косметические процедуры</vt:lpstr>
      <vt:lpstr> Продукты косметической линии Ondevie le visage  </vt:lpstr>
      <vt:lpstr>НОВИНКА. Солнцезащитный крем SPF 50+ </vt:lpstr>
      <vt:lpstr>Солнцезащитный крем SPF 50+  ФИЛЬТРЫ</vt:lpstr>
      <vt:lpstr>Солнцезащитный крем SPF 50+</vt:lpstr>
      <vt:lpstr>Витамин С, гиалуроновая кислота, SPF</vt:lpstr>
      <vt:lpstr>Протокол процедуры с витамином С Ondevie le visage</vt:lpstr>
      <vt:lpstr>Протокол процедуры с витамином С Ondevie le visage</vt:lpstr>
      <vt:lpstr>Лимфодренажный массаж и лимфодренажные приемы и техники для дома и концентрат Eye Bag Control HIT</vt:lpstr>
      <vt:lpstr>Продукты косметической линии Ondevie le visage  </vt:lpstr>
      <vt:lpstr>Энзимный массажный воск </vt:lpstr>
      <vt:lpstr>Протокол процедуры омоложения Ondevie le visage</vt:lpstr>
      <vt:lpstr>Протокол процедуры омоложения Ondevie le visage</vt:lpstr>
      <vt:lpstr>Французский экспресс-лифтинговый массаж с новым Modeling крем с морскими минералами!</vt:lpstr>
      <vt:lpstr>Продукты косметической линии Ondevie le visage  </vt:lpstr>
      <vt:lpstr>Моделирующий крем для лица </vt:lpstr>
      <vt:lpstr>Протокол процедуры лифтинга Ondevie le visage</vt:lpstr>
      <vt:lpstr>Протокол процедуры лифтинга Ondevie le visage</vt:lpstr>
      <vt:lpstr>Массаж лица  с энзимном скрабом как альтернатива пилингам в летнее время!</vt:lpstr>
      <vt:lpstr>Продукты косметической линии Ondevie le visage  </vt:lpstr>
      <vt:lpstr>Фруктовый энзимный пилинг</vt:lpstr>
      <vt:lpstr>Протокол процедуры глубокого увлажнения Ondevie le visage</vt:lpstr>
      <vt:lpstr>Протокол процедуры глубокого увлажнения Ondevie le visage</vt:lpstr>
      <vt:lpstr>ПЕРЕХОДИТЕ В НАШ ТЕЛЕГРАММ - КАНАЛ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Эффективная комбинаторика препаратов Ondevie le Visage для ухода в салоне и дома</dc:title>
  <cp:lastModifiedBy>Юлия</cp:lastModifiedBy>
  <cp:revision>5</cp:revision>
  <dcterms:created xsi:type="dcterms:W3CDTF">2021-01-14T22:14:54Z</dcterms:created>
  <dcterms:modified xsi:type="dcterms:W3CDTF">2024-06-10T14:34:01Z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